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7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93BE-9410-4292-9737-871C90EBA712}" type="datetimeFigureOut">
              <a:rPr lang="hr-HR" smtClean="0"/>
              <a:t>16.12.2022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1742-6FC4-45E3-9B98-4AF1E1D471DD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61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93BE-9410-4292-9737-871C90EBA712}" type="datetimeFigureOut">
              <a:rPr lang="hr-HR" smtClean="0"/>
              <a:t>16.12.2022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1742-6FC4-45E3-9B98-4AF1E1D471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861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93BE-9410-4292-9737-871C90EBA712}" type="datetimeFigureOut">
              <a:rPr lang="hr-HR" smtClean="0"/>
              <a:t>16.12.2022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1742-6FC4-45E3-9B98-4AF1E1D471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844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93BE-9410-4292-9737-871C90EBA712}" type="datetimeFigureOut">
              <a:rPr lang="hr-HR" smtClean="0"/>
              <a:t>16.12.2022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1742-6FC4-45E3-9B98-4AF1E1D471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551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93BE-9410-4292-9737-871C90EBA712}" type="datetimeFigureOut">
              <a:rPr lang="hr-HR" smtClean="0"/>
              <a:t>16.12.2022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1742-6FC4-45E3-9B98-4AF1E1D471DD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15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93BE-9410-4292-9737-871C90EBA712}" type="datetimeFigureOut">
              <a:rPr lang="hr-HR" smtClean="0"/>
              <a:t>16.12.2022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1742-6FC4-45E3-9B98-4AF1E1D471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617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93BE-9410-4292-9737-871C90EBA712}" type="datetimeFigureOut">
              <a:rPr lang="hr-HR" smtClean="0"/>
              <a:t>16.12.2022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1742-6FC4-45E3-9B98-4AF1E1D471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243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93BE-9410-4292-9737-871C90EBA712}" type="datetimeFigureOut">
              <a:rPr lang="hr-HR" smtClean="0"/>
              <a:t>16.12.2022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1742-6FC4-45E3-9B98-4AF1E1D471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296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93BE-9410-4292-9737-871C90EBA712}" type="datetimeFigureOut">
              <a:rPr lang="hr-HR" smtClean="0"/>
              <a:t>16.12.2022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1742-6FC4-45E3-9B98-4AF1E1D471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81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C0C93BE-9410-4292-9737-871C90EBA712}" type="datetimeFigureOut">
              <a:rPr lang="hr-HR" smtClean="0"/>
              <a:t>16.12.2022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961742-6FC4-45E3-9B98-4AF1E1D471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980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93BE-9410-4292-9737-871C90EBA712}" type="datetimeFigureOut">
              <a:rPr lang="hr-HR" smtClean="0"/>
              <a:t>16.12.2022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1742-6FC4-45E3-9B98-4AF1E1D471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361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C0C93BE-9410-4292-9737-871C90EBA712}" type="datetimeFigureOut">
              <a:rPr lang="hr-HR" smtClean="0"/>
              <a:t>16.12.2022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7961742-6FC4-45E3-9B98-4AF1E1D471DD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64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FF477B-8C03-4F80-9600-7639CEE6F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495" y="257453"/>
            <a:ext cx="10756185" cy="406766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REPUBLIKA HRVATSKA</a:t>
            </a: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KRAPINSKO-ZAGORSKA ŽUPANIJA</a:t>
            </a: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OPĆINA GORNJA STUBICA</a:t>
            </a: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VODIČ ZA GRAĐANE- PRIJEDLOG PRORAČUNA OPĆINE GORNJA STUBICA ZA 2023. GODINU, PROJEKCIJE ZA 2024. I 2025. GODINU</a:t>
            </a:r>
            <a:b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8E2091A-6159-4922-8EF3-5B4F4342CB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hr-H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Gornja </a:t>
            </a:r>
            <a:r>
              <a:rPr lang="hr-HR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Stubica,prosinac</a:t>
            </a:r>
            <a:r>
              <a:rPr lang="hr-H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3914879-0451-423D-817C-B6D9EEFA3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93" y="126945"/>
            <a:ext cx="1110958" cy="13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3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E528E-4CBA-4213-96F0-3698077F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22079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rashodi i izdaci za 2023.-2025. godinu u EURIMA </a:t>
            </a:r>
          </a:p>
        </p:txBody>
      </p:sp>
      <p:graphicFrame>
        <p:nvGraphicFramePr>
          <p:cNvPr id="6" name="Tablica 6">
            <a:extLst>
              <a:ext uri="{FF2B5EF4-FFF2-40B4-BE49-F238E27FC236}">
                <a16:creationId xmlns:a16="http://schemas.microsoft.com/office/drawing/2014/main" id="{59B6F856-A68A-4C1C-9AAA-CAF66FFBFA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949872"/>
              </p:ext>
            </p:extLst>
          </p:nvPr>
        </p:nvGraphicFramePr>
        <p:xfrm>
          <a:off x="1096963" y="1308684"/>
          <a:ext cx="10058400" cy="4774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35607425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64545170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71158056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342344228"/>
                    </a:ext>
                  </a:extLst>
                </a:gridCol>
              </a:tblGrid>
              <a:tr h="336686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698635"/>
                  </a:ext>
                </a:extLst>
              </a:tr>
              <a:tr h="336686">
                <a:tc>
                  <a:txBody>
                    <a:bodyPr/>
                    <a:lstStyle/>
                    <a:p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 Rashodi za zaposlene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620.617,00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610.767,00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610.767,00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272893"/>
                  </a:ext>
                </a:extLst>
              </a:tr>
              <a:tr h="336686">
                <a:tc>
                  <a:txBody>
                    <a:bodyPr/>
                    <a:lstStyle/>
                    <a:p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 Materijalni rashodi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1.072.418,00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924.760,00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963.374,00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786207"/>
                  </a:ext>
                </a:extLst>
              </a:tr>
              <a:tr h="336686">
                <a:tc>
                  <a:txBody>
                    <a:bodyPr/>
                    <a:lstStyle/>
                    <a:p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34- Financijski rashodi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26.179,00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24.512,00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22.846,00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471398"/>
                  </a:ext>
                </a:extLst>
              </a:tr>
              <a:tr h="336686">
                <a:tc>
                  <a:txBody>
                    <a:bodyPr/>
                    <a:lstStyle/>
                    <a:p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35- Subvencije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16.288,00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16.288,00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16.288,00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317506"/>
                  </a:ext>
                </a:extLst>
              </a:tr>
              <a:tr h="589201">
                <a:tc>
                  <a:txBody>
                    <a:bodyPr/>
                    <a:lstStyle/>
                    <a:p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36- Pomoći dane u inozemstvo i unutar općeg proračuna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36.884,00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35.504,00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36.504,00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052955"/>
                  </a:ext>
                </a:extLst>
              </a:tr>
              <a:tr h="442152">
                <a:tc>
                  <a:txBody>
                    <a:bodyPr/>
                    <a:lstStyle/>
                    <a:p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37- Naknade građanima i kućanstvima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136.679,00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135.899,00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135.849,00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31907"/>
                  </a:ext>
                </a:extLst>
              </a:tr>
              <a:tr h="336686">
                <a:tc>
                  <a:txBody>
                    <a:bodyPr/>
                    <a:lstStyle/>
                    <a:p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38-Ostali rashodi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160.256,00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144.483,00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132.437,00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725247"/>
                  </a:ext>
                </a:extLst>
              </a:tr>
              <a:tr h="442152">
                <a:tc>
                  <a:txBody>
                    <a:bodyPr/>
                    <a:lstStyle/>
                    <a:p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42- Rashodi za nabavu nefinancijske imovine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3.041.357,00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1.992.670,00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1.218.957,00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65064"/>
                  </a:ext>
                </a:extLst>
              </a:tr>
              <a:tr h="336686">
                <a:tc>
                  <a:txBody>
                    <a:bodyPr/>
                    <a:lstStyle/>
                    <a:p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45- Rashodi za dodatna ulaganja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239.067,00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60.183,00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60.183,00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88950"/>
                  </a:ext>
                </a:extLst>
              </a:tr>
              <a:tr h="442152">
                <a:tc>
                  <a:txBody>
                    <a:bodyPr/>
                    <a:lstStyle/>
                    <a:p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54- Izdaci za otplatu glavnice primljenih kredita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831.083,00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411.441,00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411.441,00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32386"/>
                  </a:ext>
                </a:extLst>
              </a:tr>
              <a:tr h="442152">
                <a:tc>
                  <a:txBody>
                    <a:bodyPr/>
                    <a:lstStyle/>
                    <a:p>
                      <a:r>
                        <a:rPr lang="hr-H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SVEUKUPNO RASHODI I IZDACI: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6.180.828,00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4.356.507,00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3.608.666,00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61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418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15505D-C93B-73AA-28EC-CE9BB9B0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0" y="559701"/>
            <a:ext cx="9127222" cy="899983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Raspoloživa sredstva iz prethodne godine (2022.)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07C49A-E3ED-4A34-F4C7-89364FCD2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17" y="1770233"/>
            <a:ext cx="10769786" cy="4023360"/>
          </a:xfrm>
        </p:spPr>
        <p:txBody>
          <a:bodyPr/>
          <a:lstStyle/>
          <a:p>
            <a:pPr marL="0" indent="0">
              <a:buNone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Proračun mora biti uravnotežen.</a:t>
            </a:r>
          </a:p>
          <a:p>
            <a:pPr marL="0" indent="0">
              <a:buNone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idealnim uvjetima to znači da prihodi moraju biti jednaki rashodima.</a:t>
            </a:r>
          </a:p>
          <a:p>
            <a:pPr marL="0" indent="0">
              <a:buNone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Međutim, ako se iz prethodne godine prenosi manjak, odnosno višak s istim je potrebno postići uravnoteženje i pokazati iz kojih će se izvora financirati manjak, odnosno kako će se potrošiti višak.</a:t>
            </a: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2023. godini, proračun je planiran bez viška ili manjka, te će se nakon završetka godine uključiti prema stvarnom stanju.</a:t>
            </a:r>
          </a:p>
          <a:p>
            <a:pPr marL="0" indent="0">
              <a:buNone/>
            </a:pPr>
            <a:endParaRPr lang="hr-H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1334943-D524-815D-7569-8DD8DB0DE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00" y="3198878"/>
            <a:ext cx="1916439" cy="138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6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B2125F-F836-A9BE-0A9E-4FB9A1866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57682"/>
            <a:ext cx="10058400" cy="1946246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Projekti i aktivnosti- proračun 2023.</a:t>
            </a:r>
          </a:p>
        </p:txBody>
      </p:sp>
      <p:pic>
        <p:nvPicPr>
          <p:cNvPr id="2050" name="Picture 2" descr="Calculadora de Préstamos | ahorrame">
            <a:extLst>
              <a:ext uri="{FF2B5EF4-FFF2-40B4-BE49-F238E27FC236}">
                <a16:creationId xmlns:a16="http://schemas.microsoft.com/office/drawing/2014/main" id="{493598EA-34EF-0A9B-54F1-5432D465B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876" y="3338817"/>
            <a:ext cx="3569515" cy="212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490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7C7DA-6A8E-A09A-BB47-DC1F42E9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824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Općinsko vijeće i Jedinstveni upravni odjel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39851B-F500-B6FC-CA24-6A6C50F2B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968.626,00 EUR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plaće i ostala materijalna prava djelatnika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materijalni rashodi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proračunska rezerva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usluge promidžbe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naknade za rad predstavničkih i izvršnih tijela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financijski rashodi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rashodi za nabavu nefinancijske imovine</a:t>
            </a:r>
          </a:p>
          <a:p>
            <a:pPr marL="0" indent="0">
              <a:buNone/>
            </a:pPr>
            <a:endParaRPr lang="hr-H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43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7C7DA-6A8E-A09A-BB47-DC1F42E9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824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Komunalna infrastruktura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39851B-F500-B6FC-CA24-6A6C50F2B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4.350.103,00 EUR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održavanje cesta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održavanje lokalnih vodovoda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održavanje groblja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održavanje javne rasvjete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održavanje poslovnih objekata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izgradnja objekata komunalne infrastrukture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građenje i opremanje Spomen </a:t>
            </a:r>
            <a:r>
              <a:rPr lang="hr-H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hiže</a:t>
            </a: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Rudolfa </a:t>
            </a:r>
            <a:r>
              <a:rPr lang="hr-H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Perešina</a:t>
            </a:r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izgradnja i rekonstrukcija, dogradnja ŠRC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sanacija klizišta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građenje </a:t>
            </a:r>
            <a:r>
              <a:rPr lang="hr-H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reciklažnog</a:t>
            </a: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dvorišta i građenje i opremanje dječjih igrališta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prihvaćanje amandmana Domovinskog pokreta –održavanje nerazvrstanih cesta A100401-dodavanje stavke krpanje rupa na pločnicima u iznos od 9.000,00 EUR</a:t>
            </a: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26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7C7DA-6A8E-A09A-BB47-DC1F42E9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824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Gospodarstvo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39851B-F500-B6FC-CA24-6A6C50F2B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124.149,00 EUR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laboratorijske usluge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uređenje javnih površina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širokopojasni Internet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razvoj turizma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poticanje poljoprivrede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zaštita okoliša</a:t>
            </a: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65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7C7DA-6A8E-A09A-BB47-DC1F42E9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824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Vatrogastvo i civilna zaštita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39851B-F500-B6FC-CA24-6A6C50F2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04968"/>
            <a:ext cx="8684283" cy="3864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78.729,00 EUR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osnovna djelatnost vatrogasne zajednice i JVP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Vatrogasna zajednica Općine Gornja Stubica dobila 449.600,00 kuna za nabavu  vatrogasne opreme">
            <a:extLst>
              <a:ext uri="{FF2B5EF4-FFF2-40B4-BE49-F238E27FC236}">
                <a16:creationId xmlns:a16="http://schemas.microsoft.com/office/drawing/2014/main" id="{6792DE8F-761C-2387-5AF8-56B22271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18" y="3184564"/>
            <a:ext cx="3767619" cy="195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783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7C7DA-6A8E-A09A-BB47-DC1F42E9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824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Obrazovanje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39851B-F500-B6FC-CA24-6A6C50F2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04968"/>
            <a:ext cx="8684283" cy="3864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61.578,00 EUR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predškolski odgoj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sufinanciranje dječjih vrtića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sufinanciranje nabave školskih knjiga i radnog materijala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Obrazovanje ne mora biti skupo, a ni dosadno - Studentski.hr">
            <a:extLst>
              <a:ext uri="{FF2B5EF4-FFF2-40B4-BE49-F238E27FC236}">
                <a16:creationId xmlns:a16="http://schemas.microsoft.com/office/drawing/2014/main" id="{943A24E2-3564-364E-2FD4-D75539D5C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55" y="2762076"/>
            <a:ext cx="3056389" cy="19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457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7C7DA-6A8E-A09A-BB47-DC1F42E9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824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Zdravstvo i socijalna skrb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39851B-F500-B6FC-CA24-6A6C50F2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04968"/>
            <a:ext cx="8684283" cy="3864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6.234,00 EUR </a:t>
            </a: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zdravstvo (laboratorijske usluge)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99.288,00 EUR </a:t>
            </a: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socijalnu skrb (pomoć pojedincima i obiteljima, stipendije i školarine, sufinanciranje cijene prijevoza i prehrane, poticanje mjera demografske obnove- naknada za novorođenu djecu)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F5E80A3-4FA7-5B20-94BF-AA854107F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27" y="3775045"/>
            <a:ext cx="1577828" cy="11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21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7C7DA-6A8E-A09A-BB47-DC1F42E9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824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Djelatnost kulture, djelatnost sporta i rekreacije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39851B-F500-B6FC-CA24-6A6C50F2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04968"/>
            <a:ext cx="8868841" cy="3864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23.563,00 EUR </a:t>
            </a: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djelatnost kulture (tekuće donacije udrugama u kulturi)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37.095,00 EUR </a:t>
            </a: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djelatnosti sportskih udruga na području Općine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23.407,00 EUR </a:t>
            </a: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ostale udruge građana (Crveni križ, ostale udruge)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KUD MATIJA GUBEC">
            <a:extLst>
              <a:ext uri="{FF2B5EF4-FFF2-40B4-BE49-F238E27FC236}">
                <a16:creationId xmlns:a16="http://schemas.microsoft.com/office/drawing/2014/main" id="{23ADFBEA-B401-50BB-E202-9EF49D2A8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6" y="2466363"/>
            <a:ext cx="2336945" cy="155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01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19AA31-FF74-41AA-95A0-34218BFF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855059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je proračun?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A2A59B-D654-4677-8870-EAA0F91B5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40" y="1827979"/>
            <a:ext cx="11345662" cy="40233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r-H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Proračun je akt jedinice lokalne i područne (regionalne) samouprave kojim se procjenjuju prihodi i primici, te utvrđuju rashodi i izdaci jedinice lokalne i područne (regionalne) samouprave za jednu godinu, te projekcije za slijedeće dvije godine, a donosi ga predstavničko tijelo.</a:t>
            </a:r>
          </a:p>
          <a:p>
            <a:pPr marL="0" indent="0" algn="just">
              <a:buNone/>
            </a:pPr>
            <a:endParaRPr lang="hr-HR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Temeljni okvir za izradu proračuna Općine Gornja Stubica predstavljaju Upute Ministarstva financija za izradu proračuna jedinica lokalne i područne (regionalne) samouprave za razdoblje 2023.-2025. godine i:</a:t>
            </a:r>
          </a:p>
          <a:p>
            <a:pPr marL="0" indent="0" algn="just">
              <a:buNone/>
            </a:pPr>
            <a:r>
              <a:rPr lang="hr-H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a) Zakon o proračunu (NN 144/21)</a:t>
            </a:r>
          </a:p>
          <a:p>
            <a:pPr marL="0" indent="0" algn="just">
              <a:buNone/>
            </a:pPr>
            <a:r>
              <a:rPr lang="hr-HR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b) Pravilnik o proračunskim klasifikacijama (NN 26/10 ,120/13 i 1/20)</a:t>
            </a:r>
          </a:p>
          <a:p>
            <a:pPr marL="201168" lvl="1" indent="0" algn="just">
              <a:buNone/>
            </a:pPr>
            <a:r>
              <a:rPr lang="hr-HR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c) Pravilnik o proračunskom računovodstvu i računskom planu (NN 124/14, 115/15, 87/16, 3/18  i 126/19)</a:t>
            </a:r>
          </a:p>
          <a:p>
            <a:pPr algn="just"/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Proračun se donosi za jednu fiskalnu godinu, nije statičan, može se mijenjati tijekom fiskalne (proračunske) godine.</a:t>
            </a:r>
          </a:p>
          <a:p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5169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7C7DA-6A8E-A09A-BB47-DC1F42E9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824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Dječji vrtić Jurek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39851B-F500-B6FC-CA24-6A6C50F2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110" y="2121556"/>
            <a:ext cx="8868841" cy="37810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408.056,00 EUR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rashodi za redovnu djelatnost vrtića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Posjetite dječji vrtić Jurek u Gornjoj Stubici koji vam otvara svoja vrata!  - Sjever.hr">
            <a:extLst>
              <a:ext uri="{FF2B5EF4-FFF2-40B4-BE49-F238E27FC236}">
                <a16:creationId xmlns:a16="http://schemas.microsoft.com/office/drawing/2014/main" id="{3DA76C81-1186-FF87-289D-171DFFD51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12" y="2994870"/>
            <a:ext cx="3046522" cy="163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652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7C7DA-6A8E-A09A-BB47-DC1F42E9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824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39851B-F500-B6FC-CA24-6A6C50F2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724" y="1995721"/>
            <a:ext cx="8558450" cy="3781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 podaci: </a:t>
            </a:r>
          </a:p>
          <a:p>
            <a:pPr marL="0" indent="0">
              <a:buNone/>
            </a:pPr>
            <a:endParaRPr lang="hr-H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Općina Gornja Stubica</a:t>
            </a:r>
            <a:br>
              <a:rPr lang="sv-S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ADRESA: Trg Svetog Jurja 2, 49245 Gornja Stubica</a:t>
            </a:r>
            <a:br>
              <a:rPr lang="sv-S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TELEFON:</a:t>
            </a:r>
            <a:r>
              <a:rPr lang="hr-HR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049/289-687</a:t>
            </a:r>
            <a:br>
              <a:rPr lang="sv-S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TELEFAX: 049/289-687</a:t>
            </a:r>
            <a:br>
              <a:rPr lang="sv-S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E-mail: </a:t>
            </a:r>
            <a:r>
              <a:rPr lang="hr-HR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racunovodstvo@gornja</a:t>
            </a:r>
            <a:r>
              <a:rPr lang="hr-H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stubica.hr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Općina Gornja Stubica - Drage Gornjostubičanke i Gornjostubičanci ovim  putem želim vam svima čestitati Dan Općine Gornja Stubica i Dan Župe svetog  Jurja mučenika. Nažalost, ovogodišnje obilježavanje Dana naše Općine i Župe">
            <a:extLst>
              <a:ext uri="{FF2B5EF4-FFF2-40B4-BE49-F238E27FC236}">
                <a16:creationId xmlns:a16="http://schemas.microsoft.com/office/drawing/2014/main" id="{09FF7A69-E7DB-2717-4B40-22B286AC0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07" y="3589309"/>
            <a:ext cx="2527702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21. Susreti za Rudija">
            <a:extLst>
              <a:ext uri="{FF2B5EF4-FFF2-40B4-BE49-F238E27FC236}">
                <a16:creationId xmlns:a16="http://schemas.microsoft.com/office/drawing/2014/main" id="{E604A04B-FD4A-1864-9E3A-34A901FC7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114" y="1916033"/>
            <a:ext cx="2527702" cy="167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03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E528E-4CBA-4213-96F0-3698077F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9436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čega se sastoji proračun?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AC0629-266E-4A61-9680-A5F3D0005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opći dio proračuna</a:t>
            </a:r>
          </a:p>
          <a:p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posebni dio proračuna: </a:t>
            </a:r>
            <a:r>
              <a:rPr lang="hr-HR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 rashoda i izdataka raspoređen po organizacijskim jedinica (odjelima) i proračunskim korisnicima iskazanih po vrstama te raspoređenih u programe koji se sastoje od aktivnosti i projekata. </a:t>
            </a:r>
            <a:endParaRPr lang="hr-HR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F156302-E0E0-4AFB-A535-CF6599F6B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18" y="2280480"/>
            <a:ext cx="4880809" cy="263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3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E528E-4CBA-4213-96F0-3698077F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9436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korisnici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AC0629-266E-4A61-9680-A5F3D0005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421" y="1845734"/>
            <a:ext cx="10449017" cy="4023360"/>
          </a:xfrm>
        </p:spPr>
        <p:txBody>
          <a:bodyPr/>
          <a:lstStyle/>
          <a:p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korisnici su ustanove, tijela javne vlasti kojima je JLS osnivač ili suosnivač. Financiranje proračunskih korisnika je većim dijelom iz proračuna svog/svojih osnivača ili suosnivača. </a:t>
            </a:r>
          </a:p>
          <a:p>
            <a:pPr algn="just"/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korisnik Općine Gornja Stubica je Dječji vrtić JUREK, koji je u punoj funkciji od 02. studenog 2021. godine.</a:t>
            </a:r>
          </a:p>
          <a:p>
            <a:pPr algn="just"/>
            <a:br>
              <a:rPr lang="hr-HR" dirty="0">
                <a:effectLst/>
                <a:latin typeface="Tahoma" panose="020B0604030504040204" pitchFamily="34" charset="0"/>
              </a:rPr>
            </a:br>
            <a:endParaRPr lang="hr-HR" dirty="0">
              <a:effectLst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830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E528E-4CBA-4213-96F0-3698077F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9436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Upute Ministarstva financija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AC0629-266E-4A61-9680-A5F3D0005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Sukladno uputama Ministarstva financija proračun koji jedinice lokalne i područne (regionalne) samouprave donose za razdoblje 2023.- 2025. i financijski planovi njihovih proračunskih i izvanproračunskih korisnika za razdoblje 2023.-2025. iako se pripremaju tijekom 2022., a predstavničko tijelo raspravlja i donosi proračun do kraja 2022. godine (dok je službena valuta kuna), svi iznosi iskazani u proračunu i financijskim planovima moraju biti iskazani u novoj službenoj valuti </a:t>
            </a:r>
            <a:r>
              <a:rPr lang="hr-HR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EURU.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352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E528E-4CBA-4213-96F0-3698077F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9436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Upute Ministarstva financija (2)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AC0629-266E-4A61-9680-A5F3D0005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Sukladno člancima 38., 39. i 42. novog Zakona o proračunu, proračun Općine Gornja Stubica usvaja se na razini skupine ekonomske klasifikacije. </a:t>
            </a:r>
          </a:p>
          <a:p>
            <a:pPr algn="just"/>
            <a:endParaRPr lang="hr-HR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Slijedom navedenog, Općina Gornja Stubica, prihode i primitke, rashode i izdatke za 2023. godinu iskazuje na razini skupine (druga razina računskog plana) isto kao za 2024. i 2025. godinu.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005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E528E-4CBA-4213-96F0-3698077F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9436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prihodi i primici za 2023. godinu, projekcija za 2024. i 2025. godinu (1)- iznos u eurima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AC0629-266E-4A61-9680-A5F3D0005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                                                                                                                                                 </a:t>
            </a:r>
          </a:p>
          <a:p>
            <a:endParaRPr lang="hr-HR" dirty="0"/>
          </a:p>
          <a:p>
            <a:endParaRPr lang="hr-HR" dirty="0"/>
          </a:p>
        </p:txBody>
      </p:sp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id="{428F3AB0-F8B8-4048-B317-4178082CC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607942"/>
              </p:ext>
            </p:extLst>
          </p:nvPr>
        </p:nvGraphicFramePr>
        <p:xfrm>
          <a:off x="1031846" y="1510018"/>
          <a:ext cx="10304937" cy="4644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899">
                  <a:extLst>
                    <a:ext uri="{9D8B030D-6E8A-4147-A177-3AD203B41FA5}">
                      <a16:colId xmlns:a16="http://schemas.microsoft.com/office/drawing/2014/main" val="1352117450"/>
                    </a:ext>
                  </a:extLst>
                </a:gridCol>
                <a:gridCol w="2662346">
                  <a:extLst>
                    <a:ext uri="{9D8B030D-6E8A-4147-A177-3AD203B41FA5}">
                      <a16:colId xmlns:a16="http://schemas.microsoft.com/office/drawing/2014/main" val="2324754550"/>
                    </a:ext>
                  </a:extLst>
                </a:gridCol>
                <a:gridCol w="2662346">
                  <a:extLst>
                    <a:ext uri="{9D8B030D-6E8A-4147-A177-3AD203B41FA5}">
                      <a16:colId xmlns:a16="http://schemas.microsoft.com/office/drawing/2014/main" val="1687226429"/>
                    </a:ext>
                  </a:extLst>
                </a:gridCol>
                <a:gridCol w="2662346">
                  <a:extLst>
                    <a:ext uri="{9D8B030D-6E8A-4147-A177-3AD203B41FA5}">
                      <a16:colId xmlns:a16="http://schemas.microsoft.com/office/drawing/2014/main" val="682031471"/>
                    </a:ext>
                  </a:extLst>
                </a:gridCol>
              </a:tblGrid>
              <a:tr h="342039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2023.godina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2024. godina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2025.godina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82352"/>
                  </a:ext>
                </a:extLst>
              </a:tr>
              <a:tr h="342039"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61-Prihodi od poreza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1.397.267,00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1.389.238,00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1.407.772,00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748162"/>
                  </a:ext>
                </a:extLst>
              </a:tr>
              <a:tr h="709475"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63-Pomoći iz inozemstva i od subjekata unutar općeg proračuna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3.973.071,00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2.156.238,00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1.388.711,00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263889"/>
                  </a:ext>
                </a:extLst>
              </a:tr>
              <a:tr h="387200"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64-Prihodi od imovine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41.103,00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41.260,00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41.810,00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980806"/>
                  </a:ext>
                </a:extLst>
              </a:tr>
              <a:tr h="502545"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65-Prihodi od upravnih i administrativnih pristojbi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476.645,00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477.127,00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477.904,00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161103"/>
                  </a:ext>
                </a:extLst>
              </a:tr>
              <a:tr h="709475"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66-Prihodi od prodaje proizvoda i robe i pruženih usluga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12286"/>
                  </a:ext>
                </a:extLst>
              </a:tr>
              <a:tr h="709475"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72-Prihodi od prodaje proizvedene dugotrajne imovine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980588"/>
                  </a:ext>
                </a:extLst>
              </a:tr>
              <a:tr h="342039">
                <a:tc>
                  <a:txBody>
                    <a:bodyPr/>
                    <a:lstStyle/>
                    <a:p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84-Primici od zaduživanja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291.990,00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291.990,00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291.990,00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008802"/>
                  </a:ext>
                </a:extLst>
              </a:tr>
              <a:tr h="502545">
                <a:tc>
                  <a:txBody>
                    <a:bodyPr/>
                    <a:lstStyle/>
                    <a:p>
                      <a:r>
                        <a:rPr lang="hr-H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SVEUKUPNO 6-PRIHODI POSLOVANJA: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6.180.828,00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4.356.507,00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3.608.666,00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221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884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E528E-4CBA-4213-96F0-3698077F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9436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prihodi i primici za 2023.godinu (2)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AC0629-266E-4A61-9680-A5F3D0005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5" y="1845734"/>
            <a:ext cx="10999433" cy="4023360"/>
          </a:xfrm>
        </p:spPr>
        <p:txBody>
          <a:bodyPr/>
          <a:lstStyle/>
          <a:p>
            <a:pPr algn="just"/>
            <a:r>
              <a:rPr lang="hr-H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Ukupni prihodi Općine Gornja Stubica za 2023. godinu iznose 6.180.828,00 EUR, a čine ih:</a:t>
            </a:r>
          </a:p>
          <a:p>
            <a:pPr algn="just"/>
            <a:endParaRPr lang="hr-HR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</a:t>
            </a:r>
            <a:r>
              <a:rPr lang="hr-H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rihodi od poreza koji su planirani u iznosu od 1.397.267,00 EUR a sačinjavaju ga porez i prirez na dohodak planiran u iznosu 1.336.607,00 EUR, porezi na imovinu planirani u iznosu 53.880,00 EUR i porezi na robu i usluge planirani u iznosu od 6.780,00 EUR</a:t>
            </a:r>
          </a:p>
          <a:p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hr-HR" dirty="0">
                <a:effectLst/>
                <a:latin typeface="Tahoma" panose="020B0604030504040204" pitchFamily="34" charset="0"/>
              </a:rPr>
              <a:t> </a:t>
            </a: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omoći iz  inozemstva (darovnice) i od subjekata unutar općeg proračuna planirane u iznosu od 3.973.071,00 EUR, a sačinjavaju ih pomoći proračunu iz proračuna 3.174.766,00 EUR, pomoći proračunskim korisnicima iz proračuna koji im nije nadležan 860,00 EUR i pomoći iz državnog proračuna temeljem prijenosa 797.445,00 EUR</a:t>
            </a:r>
            <a:br>
              <a:rPr lang="hr-H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1026" name="Picture 2" descr="InfoKiosk - Sve vijesti na jednom mjestu">
            <a:extLst>
              <a:ext uri="{FF2B5EF4-FFF2-40B4-BE49-F238E27FC236}">
                <a16:creationId xmlns:a16="http://schemas.microsoft.com/office/drawing/2014/main" id="{9D25CAEA-3754-AC6C-A416-D789FE674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72" y="4884771"/>
            <a:ext cx="1874876" cy="12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367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E528E-4CBA-4213-96F0-3698077F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9436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prihodi i primici za 2023.godinu (3)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AC0629-266E-4A61-9680-A5F3D0005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5" y="1845734"/>
            <a:ext cx="10999433" cy="4023360"/>
          </a:xfrm>
        </p:spPr>
        <p:txBody>
          <a:bodyPr/>
          <a:lstStyle/>
          <a:p>
            <a:pPr algn="just"/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p</a:t>
            </a:r>
            <a:r>
              <a:rPr lang="hr-H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rihodi od imovine planirani u iznosu od 41.103,00 EUR, a sačinjavaju ih prihodi od financijske imovine planirani u iznosu od 200,00 EUR i prihodi od nefinancijske imovine planirani u iznosu od 40.903,00 EUR</a:t>
            </a:r>
          </a:p>
          <a:p>
            <a:pPr algn="just"/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p</a:t>
            </a:r>
            <a:r>
              <a:rPr lang="hr-H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rihodi od upravnih i administrativnih pristojbi i po posebnim propisima planirani u iznosu od 476.645,00 EUR, a čine ih upravne i administrativne pristojbe planirane u iznosu od 181.066,00 EUR, prihodi po posebnim propisima planirani u iznosu od 154.139,00 EUR, komunalni doprinosi i naknade planirani u iznosu od 141.440,00 EUR</a:t>
            </a:r>
          </a:p>
          <a:p>
            <a:pPr algn="just"/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prihodi od prodaje proizvoda, robe i pruženih usluga planirani su u iznosu od 354,00 EUR</a:t>
            </a:r>
          </a:p>
          <a:p>
            <a:pPr algn="just"/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prihodi od prodaje nefinancijske imovine planirani su u iznosu od 398,00 EUR</a:t>
            </a:r>
          </a:p>
          <a:p>
            <a:pPr algn="just"/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primici od financijske imovine i zaduživanja planirani su u iznosu od 291.990,00 EUR</a:t>
            </a:r>
          </a:p>
        </p:txBody>
      </p:sp>
    </p:spTree>
    <p:extLst>
      <p:ext uri="{BB962C8B-B14F-4D97-AF65-F5344CB8AC3E}">
        <p14:creationId xmlns:p14="http://schemas.microsoft.com/office/powerpoint/2010/main" val="41162517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303</TotalTime>
  <Words>1305</Words>
  <Application>Microsoft Office PowerPoint</Application>
  <PresentationFormat>Široki zaslon</PresentationFormat>
  <Paragraphs>240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7" baseType="lpstr">
      <vt:lpstr>Calibri</vt:lpstr>
      <vt:lpstr>Calibri Light</vt:lpstr>
      <vt:lpstr>Tahoma</vt:lpstr>
      <vt:lpstr>Times New Roman</vt:lpstr>
      <vt:lpstr>Wingdings</vt:lpstr>
      <vt:lpstr>Retrospektiva</vt:lpstr>
      <vt:lpstr> REPUBLIKA HRVATSKA KRAPINSKO-ZAGORSKA ŽUPANIJA OPĆINA GORNJA STUBICA    VODIČ ZA GRAĐANE- PRIJEDLOG PRORAČUNA OPĆINE GORNJA STUBICA ZA 2023. GODINU, PROJEKCIJE ZA 2024. I 2025. GODINU         </vt:lpstr>
      <vt:lpstr>Što je proračun?</vt:lpstr>
      <vt:lpstr>Od čega se sastoji proračun?</vt:lpstr>
      <vt:lpstr>Proračunski korisnici</vt:lpstr>
      <vt:lpstr>Upute Ministarstva financija</vt:lpstr>
      <vt:lpstr>Upute Ministarstva financija (2)</vt:lpstr>
      <vt:lpstr>Proračunski prihodi i primici za 2023. godinu, projekcija za 2024. i 2025. godinu (1)- iznos u eurima</vt:lpstr>
      <vt:lpstr>Proračunski prihodi i primici za 2023.godinu (2)</vt:lpstr>
      <vt:lpstr>Proračunski prihodi i primici za 2023.godinu (3)</vt:lpstr>
      <vt:lpstr>Proračunski rashodi i izdaci za 2023.-2025. godinu u EURIMA </vt:lpstr>
      <vt:lpstr>Raspoloživa sredstva iz prethodne godine (2022.)</vt:lpstr>
      <vt:lpstr>Projekti i aktivnosti- proračun 2023.</vt:lpstr>
      <vt:lpstr>Općinsko vijeće i Jedinstveni upravni odjel</vt:lpstr>
      <vt:lpstr>Komunalna infrastruktura</vt:lpstr>
      <vt:lpstr>Gospodarstvo</vt:lpstr>
      <vt:lpstr>Vatrogastvo i civilna zaštita</vt:lpstr>
      <vt:lpstr>Obrazovanje</vt:lpstr>
      <vt:lpstr>Zdravstvo i socijalna skrb</vt:lpstr>
      <vt:lpstr>Djelatnost kulture, djelatnost sporta i rekreacije</vt:lpstr>
      <vt:lpstr>Dječji vrtić Jurek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REPUBLIKA HRVATSKA KRAPINSKO-ZAGORSKA ŽUPANIJA OPĆINA GORNJA STUBICA    VODIČ ZA GRAĐANE- PRIJEDLOG PRORAČUNA OPĆINE GORNJA STUBICA ZA 2023. GODINU, PROJEKCIJE ZA 2024. I 2025. GODINU</dc:title>
  <dc:creator>nina.salar@gmail.com</dc:creator>
  <cp:lastModifiedBy>Durda</cp:lastModifiedBy>
  <cp:revision>27</cp:revision>
  <dcterms:created xsi:type="dcterms:W3CDTF">2022-11-20T16:50:16Z</dcterms:created>
  <dcterms:modified xsi:type="dcterms:W3CDTF">2022-12-16T07:06:54Z</dcterms:modified>
</cp:coreProperties>
</file>